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801600" cy="9601200" type="A3"/>
  <p:notesSz cx="9926638" cy="143557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5" autoAdjust="0"/>
    <p:restoredTop sz="94660"/>
  </p:normalViewPr>
  <p:slideViewPr>
    <p:cSldViewPr snapToGrid="0">
      <p:cViewPr varScale="1">
        <p:scale>
          <a:sx n="50" d="100"/>
          <a:sy n="50" d="100"/>
        </p:scale>
        <p:origin x="14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1152108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40080" y="5550120"/>
            <a:ext cx="1152108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543720" y="224028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543720" y="555012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40080" y="555012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1152108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40080" y="2240280"/>
            <a:ext cx="1152108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Image 36"/>
          <p:cNvPicPr/>
          <p:nvPr/>
        </p:nvPicPr>
        <p:blipFill>
          <a:blip r:embed="rId2"/>
          <a:stretch/>
        </p:blipFill>
        <p:spPr>
          <a:xfrm>
            <a:off x="2430000" y="2240280"/>
            <a:ext cx="7940880" cy="6336000"/>
          </a:xfrm>
          <a:prstGeom prst="rect">
            <a:avLst/>
          </a:prstGeom>
          <a:ln>
            <a:noFill/>
          </a:ln>
        </p:spPr>
      </p:pic>
      <p:pic>
        <p:nvPicPr>
          <p:cNvPr id="38" name="Image 37"/>
          <p:cNvPicPr/>
          <p:nvPr/>
        </p:nvPicPr>
        <p:blipFill>
          <a:blip r:embed="rId2"/>
          <a:stretch/>
        </p:blipFill>
        <p:spPr>
          <a:xfrm>
            <a:off x="2430000" y="2240280"/>
            <a:ext cx="7940880" cy="633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40080" y="2240280"/>
            <a:ext cx="11521080" cy="6336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1152108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562212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543720" y="2240280"/>
            <a:ext cx="562212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40080" y="384480"/>
            <a:ext cx="11521080" cy="7417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40080" y="555012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543720" y="2240280"/>
            <a:ext cx="562212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5622120" cy="63360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543720" y="224028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543720" y="555012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2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543720" y="2240280"/>
            <a:ext cx="562212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40080" y="5550120"/>
            <a:ext cx="11521080" cy="302220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40080" y="384480"/>
            <a:ext cx="11521080" cy="1599840"/>
          </a:xfrm>
          <a:prstGeom prst="rect">
            <a:avLst/>
          </a:prstGeom>
        </p:spPr>
        <p:txBody>
          <a:bodyPr lIns="128160" tIns="64080" rIns="128160" bIns="64080" anchor="ctr"/>
          <a:lstStyle/>
          <a:p>
            <a:pPr algn="ctr">
              <a:lnSpc>
                <a:spcPct val="100000"/>
              </a:lnSpc>
            </a:pPr>
            <a:r>
              <a:rPr lang="fr-FR" sz="6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40080" y="2240280"/>
            <a:ext cx="11521080" cy="6336000"/>
          </a:xfrm>
          <a:prstGeom prst="rect">
            <a:avLst/>
          </a:prstGeom>
        </p:spPr>
        <p:txBody>
          <a:bodyPr lIns="128160" tIns="64080" rIns="128160" bIns="64080"/>
          <a:lstStyle/>
          <a:p>
            <a:pPr marL="479880" indent="-479520">
              <a:lnSpc>
                <a:spcPct val="100000"/>
              </a:lnSpc>
              <a:spcBef>
                <a:spcPts val="9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4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les styles du texte du masque</a:t>
            </a:r>
          </a:p>
          <a:p>
            <a:pPr marL="1040040" lvl="1" indent="-399600">
              <a:lnSpc>
                <a:spcPct val="100000"/>
              </a:lnSpc>
              <a:spcBef>
                <a:spcPts val="780"/>
              </a:spcBef>
              <a:buClr>
                <a:srgbClr val="000000"/>
              </a:buClr>
              <a:buFont typeface="Arial"/>
              <a:buChar char="–"/>
            </a:pPr>
            <a:r>
              <a:rPr lang="fr-FR" sz="3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Deuxième niveau</a:t>
            </a:r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599840" lvl="2" indent="-319680">
              <a:lnSpc>
                <a:spcPct val="100000"/>
              </a:lnSpc>
              <a:spcBef>
                <a:spcPts val="680"/>
              </a:spcBef>
              <a:buClr>
                <a:srgbClr val="000000"/>
              </a:buClr>
              <a:buFont typeface="Arial"/>
              <a:buChar char="•"/>
            </a:pPr>
            <a:r>
              <a:rPr lang="fr-FR" sz="3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</a:t>
            </a:r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39920" lvl="3" indent="-319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</a:t>
            </a:r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80000" lvl="4" indent="-319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»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</a:t>
            </a:r>
            <a:endParaRPr lang="fr-FR" sz="45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40080" y="8898840"/>
            <a:ext cx="2986560" cy="510840"/>
          </a:xfrm>
          <a:prstGeom prst="rect">
            <a:avLst/>
          </a:prstGeom>
        </p:spPr>
        <p:txBody>
          <a:bodyPr lIns="128160" tIns="64080" rIns="128160" bIns="64080" anchor="ctr"/>
          <a:lstStyle/>
          <a:p>
            <a:pPr>
              <a:lnSpc>
                <a:spcPct val="100000"/>
              </a:lnSpc>
            </a:pPr>
            <a:fld id="{390E9411-9DEB-4CA1-AFF2-685BC706A33B}" type="datetime">
              <a:rPr lang="fr-FR" sz="17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03/02/2026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374000" y="8898840"/>
            <a:ext cx="4053600" cy="510840"/>
          </a:xfrm>
          <a:prstGeom prst="rect">
            <a:avLst/>
          </a:prstGeom>
        </p:spPr>
        <p:txBody>
          <a:bodyPr lIns="128160" tIns="64080" rIns="128160" bIns="64080" anchor="ctr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9174600" y="8898840"/>
            <a:ext cx="2986560" cy="510840"/>
          </a:xfrm>
          <a:prstGeom prst="rect">
            <a:avLst/>
          </a:prstGeom>
        </p:spPr>
        <p:txBody>
          <a:bodyPr lIns="128160" tIns="64080" rIns="128160" bIns="64080" anchor="ctr"/>
          <a:lstStyle/>
          <a:p>
            <a:pPr algn="r">
              <a:lnSpc>
                <a:spcPct val="100000"/>
              </a:lnSpc>
            </a:pPr>
            <a:fld id="{C102057B-B048-4FEA-A8AB-48A51D27F9B0}" type="slidenum">
              <a:rPr lang="fr-FR" sz="17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‹N°›</a:t>
            </a:fld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345600" y="826560"/>
            <a:ext cx="12303600" cy="304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</a:pPr>
            <a:r>
              <a:rPr lang="fr-FR" sz="1400" b="1" spc="-1" dirty="0">
                <a:uFill>
                  <a:solidFill>
                    <a:srgbClr val="FFFFFF"/>
                  </a:solidFill>
                </a:uFill>
                <a:latin typeface="Calibri"/>
              </a:rPr>
              <a:t>Nom du Mandataire : 	</a:t>
            </a:r>
            <a:r>
              <a:rPr lang="fr-FR" sz="1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					Référence illustrée architecture 1/4</a:t>
            </a:r>
            <a:endParaRPr lang="fr-FR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457199" y="1595818"/>
            <a:ext cx="12090401" cy="773394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CustomShape 4"/>
          <p:cNvSpPr/>
          <p:nvPr/>
        </p:nvSpPr>
        <p:spPr>
          <a:xfrm>
            <a:off x="4091040" y="5379120"/>
            <a:ext cx="4686120" cy="15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2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Insérer tout élément graphique représentant le(s) bâtiment(s)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(il s’agit des références professionnelles du mandataire architecte de l’équip</a:t>
            </a:r>
            <a:r>
              <a:rPr lang="fr-FR" sz="1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238223"/>
              </p:ext>
            </p:extLst>
          </p:nvPr>
        </p:nvGraphicFramePr>
        <p:xfrm>
          <a:off x="345597" y="1165942"/>
          <a:ext cx="12303600" cy="1544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40">
                  <a:extLst>
                    <a:ext uri="{9D8B030D-6E8A-4147-A177-3AD203B41FA5}">
                      <a16:colId xmlns:a16="http://schemas.microsoft.com/office/drawing/2014/main" val="594925165"/>
                    </a:ext>
                  </a:extLst>
                </a:gridCol>
                <a:gridCol w="1467482">
                  <a:extLst>
                    <a:ext uri="{9D8B030D-6E8A-4147-A177-3AD203B41FA5}">
                      <a16:colId xmlns:a16="http://schemas.microsoft.com/office/drawing/2014/main" val="2637963864"/>
                    </a:ext>
                  </a:extLst>
                </a:gridCol>
                <a:gridCol w="1749612">
                  <a:extLst>
                    <a:ext uri="{9D8B030D-6E8A-4147-A177-3AD203B41FA5}">
                      <a16:colId xmlns:a16="http://schemas.microsoft.com/office/drawing/2014/main" val="709343651"/>
                    </a:ext>
                  </a:extLst>
                </a:gridCol>
                <a:gridCol w="2113531">
                  <a:extLst>
                    <a:ext uri="{9D8B030D-6E8A-4147-A177-3AD203B41FA5}">
                      <a16:colId xmlns:a16="http://schemas.microsoft.com/office/drawing/2014/main" val="548063945"/>
                    </a:ext>
                  </a:extLst>
                </a:gridCol>
                <a:gridCol w="1147845">
                  <a:extLst>
                    <a:ext uri="{9D8B030D-6E8A-4147-A177-3AD203B41FA5}">
                      <a16:colId xmlns:a16="http://schemas.microsoft.com/office/drawing/2014/main" val="4135442610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400592954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3427437818"/>
                    </a:ext>
                  </a:extLst>
                </a:gridCol>
                <a:gridCol w="1750653">
                  <a:extLst>
                    <a:ext uri="{9D8B030D-6E8A-4147-A177-3AD203B41FA5}">
                      <a16:colId xmlns:a16="http://schemas.microsoft.com/office/drawing/2014/main" val="3557037092"/>
                    </a:ext>
                  </a:extLst>
                </a:gridCol>
                <a:gridCol w="1115273">
                  <a:extLst>
                    <a:ext uri="{9D8B030D-6E8A-4147-A177-3AD203B41FA5}">
                      <a16:colId xmlns:a16="http://schemas.microsoft.com/office/drawing/2014/main" val="2932720783"/>
                    </a:ext>
                  </a:extLst>
                </a:gridCol>
              </a:tblGrid>
              <a:tr h="82451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Nom de l’opération et lieu d’exécution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(contact)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l’opération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(construction neuve ou réhabilitation)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l’ouvrage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Destination d'usage et principales caractéristiques de l'opération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Objet et motifs pour lesquels le candidat présente cette référence et son lien avec l’objet de la présente consultation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Surface de plancher (m²)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Montant et date de valeur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(M€ HT)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Année de livraison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 phase en cours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Démarche environnementale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(Oui/Non et si oui, lesquelles)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Rôle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7024838"/>
                  </a:ext>
                </a:extLst>
              </a:tr>
              <a:tr h="46860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82260"/>
                  </a:ext>
                </a:extLst>
              </a:tr>
            </a:tbl>
          </a:graphicData>
        </a:graphic>
      </p:graphicFrame>
      <p:sp>
        <p:nvSpPr>
          <p:cNvPr id="2" name="CustomShape 4">
            <a:extLst>
              <a:ext uri="{FF2B5EF4-FFF2-40B4-BE49-F238E27FC236}">
                <a16:creationId xmlns:a16="http://schemas.microsoft.com/office/drawing/2014/main" id="{31DC6C76-8922-2C07-B934-F39C311A8088}"/>
              </a:ext>
            </a:extLst>
          </p:cNvPr>
          <p:cNvSpPr/>
          <p:nvPr/>
        </p:nvSpPr>
        <p:spPr>
          <a:xfrm>
            <a:off x="850900" y="99040"/>
            <a:ext cx="11798298" cy="129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Concours restreint de maîtrise d'œuvre – Construction d’une résidence universitaire de 120 logements à Cherbourg</a:t>
            </a:r>
          </a:p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Cadre de présentation des références de maîtrise d’œuvre 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fr-F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2" descr="Ressources - Crous Normandie">
            <a:extLst>
              <a:ext uri="{FF2B5EF4-FFF2-40B4-BE49-F238E27FC236}">
                <a16:creationId xmlns:a16="http://schemas.microsoft.com/office/drawing/2014/main" id="{B96991F8-322C-5A90-1E6C-413D25886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7" y="76200"/>
            <a:ext cx="709854" cy="70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33708-E2F6-8CC5-89F9-B316F8275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>
            <a:extLst>
              <a:ext uri="{FF2B5EF4-FFF2-40B4-BE49-F238E27FC236}">
                <a16:creationId xmlns:a16="http://schemas.microsoft.com/office/drawing/2014/main" id="{A40BF7B5-3357-9E7A-727C-BDCFDDA246A9}"/>
              </a:ext>
            </a:extLst>
          </p:cNvPr>
          <p:cNvSpPr/>
          <p:nvPr/>
        </p:nvSpPr>
        <p:spPr>
          <a:xfrm>
            <a:off x="345600" y="826560"/>
            <a:ext cx="12303600" cy="304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</a:pPr>
            <a:r>
              <a:rPr lang="fr-FR" sz="1400" b="1" spc="-1" dirty="0">
                <a:uFill>
                  <a:solidFill>
                    <a:srgbClr val="FFFFFF"/>
                  </a:solidFill>
                </a:uFill>
                <a:latin typeface="Calibri"/>
              </a:rPr>
              <a:t>Nom du Mandataire : 	</a:t>
            </a:r>
            <a:r>
              <a:rPr lang="fr-FR" sz="1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					Référence illustrée architecture 2/4</a:t>
            </a:r>
            <a:endParaRPr lang="fr-FR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1" name="CustomShape 3">
            <a:extLst>
              <a:ext uri="{FF2B5EF4-FFF2-40B4-BE49-F238E27FC236}">
                <a16:creationId xmlns:a16="http://schemas.microsoft.com/office/drawing/2014/main" id="{9FD4351F-A00F-1322-6011-B81C659B179A}"/>
              </a:ext>
            </a:extLst>
          </p:cNvPr>
          <p:cNvSpPr/>
          <p:nvPr/>
        </p:nvSpPr>
        <p:spPr>
          <a:xfrm>
            <a:off x="457199" y="1595818"/>
            <a:ext cx="12090401" cy="773394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3EFFAE8A-9EA0-9BDF-501B-A72AC30E674B}"/>
              </a:ext>
            </a:extLst>
          </p:cNvPr>
          <p:cNvSpPr/>
          <p:nvPr/>
        </p:nvSpPr>
        <p:spPr>
          <a:xfrm>
            <a:off x="4091040" y="5379120"/>
            <a:ext cx="4686120" cy="15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2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Insérer tout élément graphique représentant le(s) bâtiment(s)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(il s’agit des références professionnelles du mandataire architecte de l’équip</a:t>
            </a:r>
            <a:r>
              <a:rPr lang="fr-FR" sz="1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4F2CA4A-B04A-19E1-E8A3-304FE8956E6D}"/>
              </a:ext>
            </a:extLst>
          </p:cNvPr>
          <p:cNvGraphicFramePr>
            <a:graphicFrameLocks noGrp="1"/>
          </p:cNvGraphicFramePr>
          <p:nvPr/>
        </p:nvGraphicFramePr>
        <p:xfrm>
          <a:off x="345597" y="1165942"/>
          <a:ext cx="12303600" cy="1544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40">
                  <a:extLst>
                    <a:ext uri="{9D8B030D-6E8A-4147-A177-3AD203B41FA5}">
                      <a16:colId xmlns:a16="http://schemas.microsoft.com/office/drawing/2014/main" val="594925165"/>
                    </a:ext>
                  </a:extLst>
                </a:gridCol>
                <a:gridCol w="1467482">
                  <a:extLst>
                    <a:ext uri="{9D8B030D-6E8A-4147-A177-3AD203B41FA5}">
                      <a16:colId xmlns:a16="http://schemas.microsoft.com/office/drawing/2014/main" val="2637963864"/>
                    </a:ext>
                  </a:extLst>
                </a:gridCol>
                <a:gridCol w="1749612">
                  <a:extLst>
                    <a:ext uri="{9D8B030D-6E8A-4147-A177-3AD203B41FA5}">
                      <a16:colId xmlns:a16="http://schemas.microsoft.com/office/drawing/2014/main" val="709343651"/>
                    </a:ext>
                  </a:extLst>
                </a:gridCol>
                <a:gridCol w="2113531">
                  <a:extLst>
                    <a:ext uri="{9D8B030D-6E8A-4147-A177-3AD203B41FA5}">
                      <a16:colId xmlns:a16="http://schemas.microsoft.com/office/drawing/2014/main" val="548063945"/>
                    </a:ext>
                  </a:extLst>
                </a:gridCol>
                <a:gridCol w="1147845">
                  <a:extLst>
                    <a:ext uri="{9D8B030D-6E8A-4147-A177-3AD203B41FA5}">
                      <a16:colId xmlns:a16="http://schemas.microsoft.com/office/drawing/2014/main" val="4135442610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400592954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3427437818"/>
                    </a:ext>
                  </a:extLst>
                </a:gridCol>
                <a:gridCol w="1750653">
                  <a:extLst>
                    <a:ext uri="{9D8B030D-6E8A-4147-A177-3AD203B41FA5}">
                      <a16:colId xmlns:a16="http://schemas.microsoft.com/office/drawing/2014/main" val="3557037092"/>
                    </a:ext>
                  </a:extLst>
                </a:gridCol>
                <a:gridCol w="1115273">
                  <a:extLst>
                    <a:ext uri="{9D8B030D-6E8A-4147-A177-3AD203B41FA5}">
                      <a16:colId xmlns:a16="http://schemas.microsoft.com/office/drawing/2014/main" val="2932720783"/>
                    </a:ext>
                  </a:extLst>
                </a:gridCol>
              </a:tblGrid>
              <a:tr h="82451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Nom de l’opération et lieu d’exécution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(contact)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l’opération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(construction neuve ou réhabilitation)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l’ouvrage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Destination d'usage et principales caractéristiques de l'opération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Objet et motifs pour lesquels le candidat présente cette référence et son lien avec l’objet de la présente consultation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Surface de plancher (m²)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Montant et date de valeur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(M€ HT)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Année de livraison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 phase en cours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Démarche environnementale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(Oui/Non et si oui, lesquelles)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Rôle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7024838"/>
                  </a:ext>
                </a:extLst>
              </a:tr>
              <a:tr h="46860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82260"/>
                  </a:ext>
                </a:extLst>
              </a:tr>
            </a:tbl>
          </a:graphicData>
        </a:graphic>
      </p:graphicFrame>
      <p:sp>
        <p:nvSpPr>
          <p:cNvPr id="2" name="CustomShape 4">
            <a:extLst>
              <a:ext uri="{FF2B5EF4-FFF2-40B4-BE49-F238E27FC236}">
                <a16:creationId xmlns:a16="http://schemas.microsoft.com/office/drawing/2014/main" id="{329E593D-80C4-E268-EE9C-3519276261FB}"/>
              </a:ext>
            </a:extLst>
          </p:cNvPr>
          <p:cNvSpPr/>
          <p:nvPr/>
        </p:nvSpPr>
        <p:spPr>
          <a:xfrm>
            <a:off x="850900" y="99040"/>
            <a:ext cx="11798298" cy="129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Concours restreint de maîtrise d'œuvre – Construction d’une résidence universitaire de 120 logements à Cherbourg</a:t>
            </a:r>
          </a:p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Cadre de présentation des références de maîtrise d’œuvre 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fr-F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2" descr="Ressources - Crous Normandie">
            <a:extLst>
              <a:ext uri="{FF2B5EF4-FFF2-40B4-BE49-F238E27FC236}">
                <a16:creationId xmlns:a16="http://schemas.microsoft.com/office/drawing/2014/main" id="{988F3C29-1394-A02A-65EC-0F10CA7CF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7" y="76200"/>
            <a:ext cx="709854" cy="70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3730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62942-D607-F46C-0621-6F7CC33C8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>
            <a:extLst>
              <a:ext uri="{FF2B5EF4-FFF2-40B4-BE49-F238E27FC236}">
                <a16:creationId xmlns:a16="http://schemas.microsoft.com/office/drawing/2014/main" id="{9AF8A3E2-1957-A3CA-0378-58E9AFE67400}"/>
              </a:ext>
            </a:extLst>
          </p:cNvPr>
          <p:cNvSpPr/>
          <p:nvPr/>
        </p:nvSpPr>
        <p:spPr>
          <a:xfrm>
            <a:off x="345600" y="826560"/>
            <a:ext cx="12303600" cy="304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</a:pPr>
            <a:r>
              <a:rPr lang="fr-FR" sz="1400" b="1" spc="-1" dirty="0">
                <a:uFill>
                  <a:solidFill>
                    <a:srgbClr val="FFFFFF"/>
                  </a:solidFill>
                </a:uFill>
                <a:latin typeface="Calibri"/>
              </a:rPr>
              <a:t>Nom du Mandataire : 	</a:t>
            </a:r>
            <a:r>
              <a:rPr lang="fr-FR" sz="1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					Référence illustrée architecture 3/4</a:t>
            </a:r>
            <a:endParaRPr lang="fr-FR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1" name="CustomShape 3">
            <a:extLst>
              <a:ext uri="{FF2B5EF4-FFF2-40B4-BE49-F238E27FC236}">
                <a16:creationId xmlns:a16="http://schemas.microsoft.com/office/drawing/2014/main" id="{330CED62-EB14-72AA-3826-AE608014D33B}"/>
              </a:ext>
            </a:extLst>
          </p:cNvPr>
          <p:cNvSpPr/>
          <p:nvPr/>
        </p:nvSpPr>
        <p:spPr>
          <a:xfrm>
            <a:off x="457199" y="1595818"/>
            <a:ext cx="12090401" cy="773394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D152F3A8-1059-B07A-10F9-830F972731CE}"/>
              </a:ext>
            </a:extLst>
          </p:cNvPr>
          <p:cNvSpPr/>
          <p:nvPr/>
        </p:nvSpPr>
        <p:spPr>
          <a:xfrm>
            <a:off x="4091040" y="5379120"/>
            <a:ext cx="4686120" cy="15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2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Insérer tout élément graphique représentant le(s) bâtiment(s)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(il s’agit des références professionnelles du mandataire architecte de l’équip</a:t>
            </a:r>
            <a:r>
              <a:rPr lang="fr-FR" sz="1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F5279D2-66A5-6600-BC3B-69C3133298DF}"/>
              </a:ext>
            </a:extLst>
          </p:cNvPr>
          <p:cNvGraphicFramePr>
            <a:graphicFrameLocks noGrp="1"/>
          </p:cNvGraphicFramePr>
          <p:nvPr/>
        </p:nvGraphicFramePr>
        <p:xfrm>
          <a:off x="345597" y="1165942"/>
          <a:ext cx="12303600" cy="1544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40">
                  <a:extLst>
                    <a:ext uri="{9D8B030D-6E8A-4147-A177-3AD203B41FA5}">
                      <a16:colId xmlns:a16="http://schemas.microsoft.com/office/drawing/2014/main" val="594925165"/>
                    </a:ext>
                  </a:extLst>
                </a:gridCol>
                <a:gridCol w="1467482">
                  <a:extLst>
                    <a:ext uri="{9D8B030D-6E8A-4147-A177-3AD203B41FA5}">
                      <a16:colId xmlns:a16="http://schemas.microsoft.com/office/drawing/2014/main" val="2637963864"/>
                    </a:ext>
                  </a:extLst>
                </a:gridCol>
                <a:gridCol w="1749612">
                  <a:extLst>
                    <a:ext uri="{9D8B030D-6E8A-4147-A177-3AD203B41FA5}">
                      <a16:colId xmlns:a16="http://schemas.microsoft.com/office/drawing/2014/main" val="709343651"/>
                    </a:ext>
                  </a:extLst>
                </a:gridCol>
                <a:gridCol w="2113531">
                  <a:extLst>
                    <a:ext uri="{9D8B030D-6E8A-4147-A177-3AD203B41FA5}">
                      <a16:colId xmlns:a16="http://schemas.microsoft.com/office/drawing/2014/main" val="548063945"/>
                    </a:ext>
                  </a:extLst>
                </a:gridCol>
                <a:gridCol w="1147845">
                  <a:extLst>
                    <a:ext uri="{9D8B030D-6E8A-4147-A177-3AD203B41FA5}">
                      <a16:colId xmlns:a16="http://schemas.microsoft.com/office/drawing/2014/main" val="4135442610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400592954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3427437818"/>
                    </a:ext>
                  </a:extLst>
                </a:gridCol>
                <a:gridCol w="1750653">
                  <a:extLst>
                    <a:ext uri="{9D8B030D-6E8A-4147-A177-3AD203B41FA5}">
                      <a16:colId xmlns:a16="http://schemas.microsoft.com/office/drawing/2014/main" val="3557037092"/>
                    </a:ext>
                  </a:extLst>
                </a:gridCol>
                <a:gridCol w="1115273">
                  <a:extLst>
                    <a:ext uri="{9D8B030D-6E8A-4147-A177-3AD203B41FA5}">
                      <a16:colId xmlns:a16="http://schemas.microsoft.com/office/drawing/2014/main" val="2932720783"/>
                    </a:ext>
                  </a:extLst>
                </a:gridCol>
              </a:tblGrid>
              <a:tr h="82451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Nom de l’opération et lieu d’exécution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(contact)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l’opération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(construction neuve ou réhabilitation)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l’ouvrage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Destination d'usage et principales caractéristiques de l'opération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Objet et motifs pour lesquels le candidat présente cette référence et son lien avec l’objet de la présente consultation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Surface de plancher (m²)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Montant et date de valeur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(M€ HT)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Année de livraison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 phase en cours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Démarche environnementale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(Oui/Non et si oui, lesquelles)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Rôle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7024838"/>
                  </a:ext>
                </a:extLst>
              </a:tr>
              <a:tr h="46860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82260"/>
                  </a:ext>
                </a:extLst>
              </a:tr>
            </a:tbl>
          </a:graphicData>
        </a:graphic>
      </p:graphicFrame>
      <p:sp>
        <p:nvSpPr>
          <p:cNvPr id="2" name="CustomShape 4">
            <a:extLst>
              <a:ext uri="{FF2B5EF4-FFF2-40B4-BE49-F238E27FC236}">
                <a16:creationId xmlns:a16="http://schemas.microsoft.com/office/drawing/2014/main" id="{1FD45CC7-BFC3-8FCD-A70F-186489AEE2D1}"/>
              </a:ext>
            </a:extLst>
          </p:cNvPr>
          <p:cNvSpPr/>
          <p:nvPr/>
        </p:nvSpPr>
        <p:spPr>
          <a:xfrm>
            <a:off x="850900" y="99040"/>
            <a:ext cx="11798298" cy="129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Concours restreint de maîtrise d'œuvre – Construction d’une résidence universitaire de 120 logements à Cherbourg</a:t>
            </a:r>
          </a:p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Cadre de présentation des références de maîtrise d’œuvre 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fr-F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2" descr="Ressources - Crous Normandie">
            <a:extLst>
              <a:ext uri="{FF2B5EF4-FFF2-40B4-BE49-F238E27FC236}">
                <a16:creationId xmlns:a16="http://schemas.microsoft.com/office/drawing/2014/main" id="{998B6D47-4A84-2E02-1087-ADB529835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7" y="76200"/>
            <a:ext cx="709854" cy="70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4065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4AF78-1CBD-5BD3-449C-1DD3FA773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>
            <a:extLst>
              <a:ext uri="{FF2B5EF4-FFF2-40B4-BE49-F238E27FC236}">
                <a16:creationId xmlns:a16="http://schemas.microsoft.com/office/drawing/2014/main" id="{7FE9EDD6-D88A-4193-2A70-540C4521A9D5}"/>
              </a:ext>
            </a:extLst>
          </p:cNvPr>
          <p:cNvSpPr/>
          <p:nvPr/>
        </p:nvSpPr>
        <p:spPr>
          <a:xfrm>
            <a:off x="345600" y="826560"/>
            <a:ext cx="12303600" cy="304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00000"/>
              </a:lnSpc>
            </a:pPr>
            <a:r>
              <a:rPr lang="fr-FR" sz="1400" b="1" spc="-1" dirty="0">
                <a:uFill>
                  <a:solidFill>
                    <a:srgbClr val="FFFFFF"/>
                  </a:solidFill>
                </a:uFill>
                <a:latin typeface="Calibri"/>
              </a:rPr>
              <a:t>Nom du Mandataire : 	</a:t>
            </a:r>
            <a:r>
              <a:rPr lang="fr-FR" sz="1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					Référence illustrée architecture 4/4</a:t>
            </a:r>
            <a:endParaRPr lang="fr-FR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1" name="CustomShape 3">
            <a:extLst>
              <a:ext uri="{FF2B5EF4-FFF2-40B4-BE49-F238E27FC236}">
                <a16:creationId xmlns:a16="http://schemas.microsoft.com/office/drawing/2014/main" id="{22CC4B5E-155B-17E6-574C-423D694FA8FB}"/>
              </a:ext>
            </a:extLst>
          </p:cNvPr>
          <p:cNvSpPr/>
          <p:nvPr/>
        </p:nvSpPr>
        <p:spPr>
          <a:xfrm>
            <a:off x="457199" y="1595818"/>
            <a:ext cx="12090401" cy="773394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1DEF0143-91CC-6E08-ABD8-7BAB3C90AE22}"/>
              </a:ext>
            </a:extLst>
          </p:cNvPr>
          <p:cNvSpPr/>
          <p:nvPr/>
        </p:nvSpPr>
        <p:spPr>
          <a:xfrm>
            <a:off x="4091040" y="5379120"/>
            <a:ext cx="4686120" cy="15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z="2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Insérer tout élément graphique représentant le(s) bâtiment(s)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(il s’agit des références professionnelles du mandataire architecte de l’équip</a:t>
            </a:r>
            <a:r>
              <a:rPr lang="fr-FR" sz="1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9E81AB1-9F1E-0C29-FE35-0BE48CAE0464}"/>
              </a:ext>
            </a:extLst>
          </p:cNvPr>
          <p:cNvGraphicFramePr>
            <a:graphicFrameLocks noGrp="1"/>
          </p:cNvGraphicFramePr>
          <p:nvPr/>
        </p:nvGraphicFramePr>
        <p:xfrm>
          <a:off x="345597" y="1165942"/>
          <a:ext cx="12303600" cy="1544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40">
                  <a:extLst>
                    <a:ext uri="{9D8B030D-6E8A-4147-A177-3AD203B41FA5}">
                      <a16:colId xmlns:a16="http://schemas.microsoft.com/office/drawing/2014/main" val="594925165"/>
                    </a:ext>
                  </a:extLst>
                </a:gridCol>
                <a:gridCol w="1467482">
                  <a:extLst>
                    <a:ext uri="{9D8B030D-6E8A-4147-A177-3AD203B41FA5}">
                      <a16:colId xmlns:a16="http://schemas.microsoft.com/office/drawing/2014/main" val="2637963864"/>
                    </a:ext>
                  </a:extLst>
                </a:gridCol>
                <a:gridCol w="1749612">
                  <a:extLst>
                    <a:ext uri="{9D8B030D-6E8A-4147-A177-3AD203B41FA5}">
                      <a16:colId xmlns:a16="http://schemas.microsoft.com/office/drawing/2014/main" val="709343651"/>
                    </a:ext>
                  </a:extLst>
                </a:gridCol>
                <a:gridCol w="2113531">
                  <a:extLst>
                    <a:ext uri="{9D8B030D-6E8A-4147-A177-3AD203B41FA5}">
                      <a16:colId xmlns:a16="http://schemas.microsoft.com/office/drawing/2014/main" val="548063945"/>
                    </a:ext>
                  </a:extLst>
                </a:gridCol>
                <a:gridCol w="1147845">
                  <a:extLst>
                    <a:ext uri="{9D8B030D-6E8A-4147-A177-3AD203B41FA5}">
                      <a16:colId xmlns:a16="http://schemas.microsoft.com/office/drawing/2014/main" val="4135442610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400592954"/>
                    </a:ext>
                  </a:extLst>
                </a:gridCol>
                <a:gridCol w="1102432">
                  <a:extLst>
                    <a:ext uri="{9D8B030D-6E8A-4147-A177-3AD203B41FA5}">
                      <a16:colId xmlns:a16="http://schemas.microsoft.com/office/drawing/2014/main" val="3427437818"/>
                    </a:ext>
                  </a:extLst>
                </a:gridCol>
                <a:gridCol w="1750653">
                  <a:extLst>
                    <a:ext uri="{9D8B030D-6E8A-4147-A177-3AD203B41FA5}">
                      <a16:colId xmlns:a16="http://schemas.microsoft.com/office/drawing/2014/main" val="3557037092"/>
                    </a:ext>
                  </a:extLst>
                </a:gridCol>
                <a:gridCol w="1115273">
                  <a:extLst>
                    <a:ext uri="{9D8B030D-6E8A-4147-A177-3AD203B41FA5}">
                      <a16:colId xmlns:a16="http://schemas.microsoft.com/office/drawing/2014/main" val="2932720783"/>
                    </a:ext>
                  </a:extLst>
                </a:gridCol>
              </a:tblGrid>
              <a:tr h="82451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Nom de l’opération et lieu d’exécution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Maître d’Ouvrage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(contact)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l’opération 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(construction neuve ou réhabilitation)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Nature de l’ouvrage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Destination d'usage et principales caractéristiques de l'opération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 Objet et motifs pour lesquels le candidat présente cette référence et son lien avec l’objet de la présente consultation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Surface de plancher (m²)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Montant et date de valeur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(M€ HT)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Année de livraison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 phase en cours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Démarche environnementale</a:t>
                      </a:r>
                    </a:p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(Oui/Non et si oui, lesquelles)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Rôle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7024838"/>
                  </a:ext>
                </a:extLst>
              </a:tr>
              <a:tr h="46860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682260"/>
                  </a:ext>
                </a:extLst>
              </a:tr>
            </a:tbl>
          </a:graphicData>
        </a:graphic>
      </p:graphicFrame>
      <p:sp>
        <p:nvSpPr>
          <p:cNvPr id="2" name="CustomShape 4">
            <a:extLst>
              <a:ext uri="{FF2B5EF4-FFF2-40B4-BE49-F238E27FC236}">
                <a16:creationId xmlns:a16="http://schemas.microsoft.com/office/drawing/2014/main" id="{AA9C306E-422C-D6D0-410B-E7688A1C2BAD}"/>
              </a:ext>
            </a:extLst>
          </p:cNvPr>
          <p:cNvSpPr/>
          <p:nvPr/>
        </p:nvSpPr>
        <p:spPr>
          <a:xfrm>
            <a:off x="850900" y="99040"/>
            <a:ext cx="11798298" cy="129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fr-F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Concours restreint de maîtrise d'œuvre – Construction d’une résidence universitaire de 120 logements à Cherbourg</a:t>
            </a:r>
          </a:p>
          <a:p>
            <a:pPr algn="ctr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Cadre de présentation des références de maîtrise d’œuvre 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fr-F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2" descr="Ressources - Crous Normandie">
            <a:extLst>
              <a:ext uri="{FF2B5EF4-FFF2-40B4-BE49-F238E27FC236}">
                <a16:creationId xmlns:a16="http://schemas.microsoft.com/office/drawing/2014/main" id="{46613704-074E-BD5A-6835-D98C187B0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7" y="76200"/>
            <a:ext cx="709854" cy="70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6405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</TotalTime>
  <Words>608</Words>
  <Application>Microsoft Office PowerPoint</Application>
  <PresentationFormat>A3 (297 x 420 mm)</PresentationFormat>
  <Paragraphs>84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Company>Ministere de la Justice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BRIONNE Isabelle</dc:creator>
  <dc:description/>
  <cp:lastModifiedBy>Sophie GIRAUD</cp:lastModifiedBy>
  <cp:revision>24</cp:revision>
  <dcterms:created xsi:type="dcterms:W3CDTF">2020-09-21T15:41:42Z</dcterms:created>
  <dcterms:modified xsi:type="dcterms:W3CDTF">2026-02-03T10:17:01Z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Ministere de la Justice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A3 (297 x 420 mm)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